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/>
              <a:t/>
            </a:r>
            <a:br>
              <a:rPr lang="ru-RU" sz="2700" dirty="0"/>
            </a:br>
            <a:r>
              <a:rPr lang="ru-RU" sz="4000" b="1" dirty="0">
                <a:solidFill>
                  <a:srgbClr val="002060"/>
                </a:solidFill>
              </a:rPr>
              <a:t>Создание новых мест дополнительного образования </a:t>
            </a:r>
            <a:r>
              <a:rPr lang="ru-RU" sz="4000" b="1" dirty="0" smtClean="0">
                <a:solidFill>
                  <a:srgbClr val="002060"/>
                </a:solidFill>
              </a:rPr>
              <a:t>детей в Республике Башкортостан 2020-2024 </a:t>
            </a:r>
            <a:r>
              <a:rPr lang="ru-RU" sz="2700" b="1" dirty="0" smtClean="0">
                <a:solidFill>
                  <a:srgbClr val="002060"/>
                </a:solidFill>
              </a:rPr>
              <a:t>гг</a:t>
            </a:r>
            <a:r>
              <a:rPr lang="ru-RU" sz="4000" b="1" dirty="0" smtClean="0">
                <a:solidFill>
                  <a:srgbClr val="002060"/>
                </a:solidFill>
              </a:rPr>
              <a:t>. </a:t>
            </a:r>
            <a:r>
              <a:rPr lang="ru-RU" sz="4000" b="1" dirty="0">
                <a:solidFill>
                  <a:srgbClr val="002060"/>
                </a:solidFill>
              </a:rPr>
              <a:t/>
            </a:r>
            <a:br>
              <a:rPr lang="ru-RU" sz="4000" b="1" dirty="0">
                <a:solidFill>
                  <a:srgbClr val="002060"/>
                </a:solidFill>
              </a:rPr>
            </a:b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МБУ ДО «Станция юных техников» 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МР </a:t>
            </a:r>
            <a:r>
              <a:rPr lang="ru-RU" dirty="0" err="1">
                <a:solidFill>
                  <a:srgbClr val="002060"/>
                </a:solidFill>
              </a:rPr>
              <a:t>Иглинский</a:t>
            </a:r>
            <a:r>
              <a:rPr lang="ru-RU" dirty="0">
                <a:solidFill>
                  <a:srgbClr val="002060"/>
                </a:solidFill>
              </a:rPr>
              <a:t> район Республики Башкортостан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в 2022 году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«РОБОТОТЕХНИКА»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776" y="4278956"/>
            <a:ext cx="2927305" cy="242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381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961" y="927961"/>
            <a:ext cx="9316163" cy="5331589"/>
          </a:xfrm>
          <a:prstGeom prst="rect">
            <a:avLst/>
          </a:prstGeom>
        </p:spPr>
      </p:pic>
      <p:sp>
        <p:nvSpPr>
          <p:cNvPr id="22" name="Овал 21"/>
          <p:cNvSpPr/>
          <p:nvPr/>
        </p:nvSpPr>
        <p:spPr>
          <a:xfrm>
            <a:off x="6145427" y="5189838"/>
            <a:ext cx="90616" cy="255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6606746" y="5189838"/>
            <a:ext cx="90616" cy="255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914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622" y="491362"/>
            <a:ext cx="9857626" cy="63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399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5400" y="855147"/>
            <a:ext cx="8705850" cy="569595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57725" y="1022350"/>
            <a:ext cx="57150" cy="56102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465593" y="5578157"/>
            <a:ext cx="85725" cy="9620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5" name="Фигура, имеющая форму буквы L 4"/>
          <p:cNvSpPr/>
          <p:nvPr/>
        </p:nvSpPr>
        <p:spPr>
          <a:xfrm>
            <a:off x="4733925" y="1964055"/>
            <a:ext cx="762000" cy="838200"/>
          </a:xfrm>
          <a:prstGeom prst="corner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Фигура, имеющая форму буквы L 5"/>
          <p:cNvSpPr/>
          <p:nvPr/>
        </p:nvSpPr>
        <p:spPr>
          <a:xfrm>
            <a:off x="4705350" y="3507105"/>
            <a:ext cx="838200" cy="819150"/>
          </a:xfrm>
          <a:prstGeom prst="corner">
            <a:avLst>
              <a:gd name="adj1" fmla="val 48810"/>
              <a:gd name="adj2" fmla="val 50000"/>
            </a:avLst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" name="Фигура, имеющая форму буквы L 6"/>
          <p:cNvSpPr/>
          <p:nvPr/>
        </p:nvSpPr>
        <p:spPr>
          <a:xfrm rot="16200000">
            <a:off x="8943975" y="1430655"/>
            <a:ext cx="762000" cy="838200"/>
          </a:xfrm>
          <a:prstGeom prst="corner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Фигура, имеющая форму буквы L 7"/>
          <p:cNvSpPr/>
          <p:nvPr/>
        </p:nvSpPr>
        <p:spPr>
          <a:xfrm rot="16200000">
            <a:off x="8924925" y="2763520"/>
            <a:ext cx="762000" cy="838200"/>
          </a:xfrm>
          <a:prstGeom prst="corner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9" name="Фигура, имеющая форму буквы L 8"/>
          <p:cNvSpPr/>
          <p:nvPr/>
        </p:nvSpPr>
        <p:spPr>
          <a:xfrm rot="16200000">
            <a:off x="8920162" y="3959543"/>
            <a:ext cx="780415" cy="847090"/>
          </a:xfrm>
          <a:prstGeom prst="corner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705850" y="5831205"/>
            <a:ext cx="819150" cy="3333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219325" y="2497455"/>
            <a:ext cx="1466850" cy="25050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376488" y="6266815"/>
            <a:ext cx="1295400" cy="2667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брендирование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605587" y="6245542"/>
            <a:ext cx="828675" cy="2952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стенд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219325" y="862603"/>
            <a:ext cx="1314450" cy="2190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окно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469400" y="877767"/>
            <a:ext cx="1066800" cy="2286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окно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026228" y="858717"/>
            <a:ext cx="989965" cy="2667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окно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733145" y="849192"/>
            <a:ext cx="1162050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брендирование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590822" y="5625782"/>
            <a:ext cx="257175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шкаф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362450" y="1191260"/>
            <a:ext cx="257175" cy="8286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шкаф</a:t>
            </a:r>
          </a:p>
        </p:txBody>
      </p:sp>
      <p:sp>
        <p:nvSpPr>
          <p:cNvPr id="20" name="Прямоугольник с двумя усеченными соседними углами 19"/>
          <p:cNvSpPr/>
          <p:nvPr/>
        </p:nvSpPr>
        <p:spPr>
          <a:xfrm rot="5400000">
            <a:off x="1197768" y="6047430"/>
            <a:ext cx="590550" cy="381000"/>
          </a:xfrm>
          <a:prstGeom prst="snip2Same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286374" y="6377321"/>
            <a:ext cx="847725" cy="22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дверь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543425" y="5469255"/>
            <a:ext cx="247650" cy="971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дверь</a:t>
            </a:r>
          </a:p>
        </p:txBody>
      </p:sp>
      <p:sp>
        <p:nvSpPr>
          <p:cNvPr id="23" name="Прямоугольник с двумя усеченными соседними углами 22"/>
          <p:cNvSpPr/>
          <p:nvPr/>
        </p:nvSpPr>
        <p:spPr>
          <a:xfrm rot="5400000">
            <a:off x="1776095" y="2672080"/>
            <a:ext cx="318770" cy="166370"/>
          </a:xfrm>
          <a:prstGeom prst="snip2Same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4" name="Прямоугольник с двумя усеченными соседними углами 23"/>
          <p:cNvSpPr/>
          <p:nvPr/>
        </p:nvSpPr>
        <p:spPr>
          <a:xfrm rot="5400000">
            <a:off x="1771650" y="3168015"/>
            <a:ext cx="318770" cy="166370"/>
          </a:xfrm>
          <a:prstGeom prst="snip2SameRect">
            <a:avLst/>
          </a:prstGeom>
          <a:solidFill>
            <a:srgbClr val="ED7D31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5" name="Прямоугольник с двумя усеченными соседними углами 24"/>
          <p:cNvSpPr/>
          <p:nvPr/>
        </p:nvSpPr>
        <p:spPr>
          <a:xfrm rot="5400000">
            <a:off x="1771650" y="3677285"/>
            <a:ext cx="318770" cy="166370"/>
          </a:xfrm>
          <a:prstGeom prst="snip2SameRect">
            <a:avLst/>
          </a:prstGeom>
          <a:solidFill>
            <a:srgbClr val="ED7D31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6" name="Прямоугольник с двумя усеченными соседними углами 25"/>
          <p:cNvSpPr/>
          <p:nvPr/>
        </p:nvSpPr>
        <p:spPr>
          <a:xfrm rot="5400000">
            <a:off x="1762125" y="4124325"/>
            <a:ext cx="318770" cy="166370"/>
          </a:xfrm>
          <a:prstGeom prst="snip2SameRect">
            <a:avLst/>
          </a:prstGeom>
          <a:solidFill>
            <a:srgbClr val="ED7D31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7" name="Прямоугольник с двумя усеченными соседними углами 26"/>
          <p:cNvSpPr/>
          <p:nvPr/>
        </p:nvSpPr>
        <p:spPr>
          <a:xfrm rot="5400000">
            <a:off x="1771650" y="4695190"/>
            <a:ext cx="318770" cy="166370"/>
          </a:xfrm>
          <a:prstGeom prst="snip2SameRect">
            <a:avLst/>
          </a:prstGeom>
          <a:solidFill>
            <a:srgbClr val="ED7D31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8" name="Прямоугольник с двумя скругленными соседними углами 27"/>
          <p:cNvSpPr/>
          <p:nvPr/>
        </p:nvSpPr>
        <p:spPr>
          <a:xfrm rot="16200000">
            <a:off x="3733165" y="2696210"/>
            <a:ext cx="354965" cy="155575"/>
          </a:xfrm>
          <a:prstGeom prst="round2Same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9" name="Прямоугольник с двумя скругленными соседними углами 28"/>
          <p:cNvSpPr/>
          <p:nvPr/>
        </p:nvSpPr>
        <p:spPr>
          <a:xfrm rot="16200000">
            <a:off x="3761740" y="3135630"/>
            <a:ext cx="354965" cy="155575"/>
          </a:xfrm>
          <a:prstGeom prst="round2SameRect">
            <a:avLst/>
          </a:prstGeom>
          <a:solidFill>
            <a:srgbClr val="ED7D31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0" name="Прямоугольник с двумя скругленными соседними углами 29"/>
          <p:cNvSpPr/>
          <p:nvPr/>
        </p:nvSpPr>
        <p:spPr>
          <a:xfrm rot="16200000">
            <a:off x="3762375" y="3621405"/>
            <a:ext cx="354965" cy="155575"/>
          </a:xfrm>
          <a:prstGeom prst="round2SameRect">
            <a:avLst/>
          </a:prstGeom>
          <a:solidFill>
            <a:srgbClr val="ED7D31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1" name="Прямоугольник с двумя скругленными соседними углами 30"/>
          <p:cNvSpPr/>
          <p:nvPr/>
        </p:nvSpPr>
        <p:spPr>
          <a:xfrm rot="16200000">
            <a:off x="3761740" y="4149725"/>
            <a:ext cx="354965" cy="155575"/>
          </a:xfrm>
          <a:prstGeom prst="round2SameRect">
            <a:avLst/>
          </a:prstGeom>
          <a:solidFill>
            <a:srgbClr val="ED7D31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2" name="Прямоугольник с двумя скругленными соседними углами 31"/>
          <p:cNvSpPr/>
          <p:nvPr/>
        </p:nvSpPr>
        <p:spPr>
          <a:xfrm rot="16200000">
            <a:off x="3800475" y="4721225"/>
            <a:ext cx="354965" cy="155575"/>
          </a:xfrm>
          <a:prstGeom prst="round2SameRect">
            <a:avLst/>
          </a:prstGeom>
          <a:solidFill>
            <a:srgbClr val="ED7D31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3" name="Прямоугольник с двумя скругленными соседними углами 32"/>
          <p:cNvSpPr/>
          <p:nvPr/>
        </p:nvSpPr>
        <p:spPr>
          <a:xfrm rot="14270168">
            <a:off x="5193665" y="2037080"/>
            <a:ext cx="309245" cy="155575"/>
          </a:xfrm>
          <a:prstGeom prst="round2SameRect">
            <a:avLst/>
          </a:prstGeom>
          <a:solidFill>
            <a:srgbClr val="ED7D31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4" name="Прямоугольник с двумя скругленными соседними углами 33"/>
          <p:cNvSpPr/>
          <p:nvPr/>
        </p:nvSpPr>
        <p:spPr>
          <a:xfrm rot="14270168">
            <a:off x="5203190" y="3573780"/>
            <a:ext cx="309245" cy="155575"/>
          </a:xfrm>
          <a:prstGeom prst="round2SameRect">
            <a:avLst/>
          </a:prstGeom>
          <a:solidFill>
            <a:srgbClr val="ED7D31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5" name="Прямоугольник с двумя скругленными соседними углами 34"/>
          <p:cNvSpPr/>
          <p:nvPr/>
        </p:nvSpPr>
        <p:spPr>
          <a:xfrm rot="18515735" flipV="1">
            <a:off x="8983345" y="1496695"/>
            <a:ext cx="314960" cy="156210"/>
          </a:xfrm>
          <a:prstGeom prst="round2SameRect">
            <a:avLst/>
          </a:prstGeom>
          <a:solidFill>
            <a:srgbClr val="ED7D31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6" name="Прямоугольник с двумя скругленными соседними углами 35"/>
          <p:cNvSpPr/>
          <p:nvPr/>
        </p:nvSpPr>
        <p:spPr>
          <a:xfrm rot="8055402">
            <a:off x="8888095" y="2768600"/>
            <a:ext cx="309245" cy="188595"/>
          </a:xfrm>
          <a:prstGeom prst="round2SameRect">
            <a:avLst/>
          </a:prstGeom>
          <a:solidFill>
            <a:srgbClr val="ED7D31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7" name="Прямоугольник с двумя скругленными соседними углами 36"/>
          <p:cNvSpPr/>
          <p:nvPr/>
        </p:nvSpPr>
        <p:spPr>
          <a:xfrm rot="7542604">
            <a:off x="8917622" y="4008438"/>
            <a:ext cx="301625" cy="186690"/>
          </a:xfrm>
          <a:prstGeom prst="round2SameRect">
            <a:avLst/>
          </a:prstGeom>
          <a:solidFill>
            <a:srgbClr val="ED7D31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8" name="Прямоугольник с двумя скругленными соседними углами 37"/>
          <p:cNvSpPr/>
          <p:nvPr/>
        </p:nvSpPr>
        <p:spPr>
          <a:xfrm>
            <a:off x="8963025" y="6346190"/>
            <a:ext cx="295275" cy="163195"/>
          </a:xfrm>
          <a:prstGeom prst="round2SameRect">
            <a:avLst/>
          </a:prstGeom>
          <a:solidFill>
            <a:srgbClr val="ED7D31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7553325" y="2620645"/>
            <a:ext cx="266700" cy="157162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проектор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9772650" y="2402205"/>
            <a:ext cx="228600" cy="199834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экран</a:t>
            </a:r>
          </a:p>
        </p:txBody>
      </p:sp>
      <p:cxnSp>
        <p:nvCxnSpPr>
          <p:cNvPr id="41" name="Прямая со стрелкой 40"/>
          <p:cNvCxnSpPr/>
          <p:nvPr/>
        </p:nvCxnSpPr>
        <p:spPr>
          <a:xfrm flipH="1">
            <a:off x="1047750" y="5069205"/>
            <a:ext cx="1562100" cy="6286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1028700" y="2706370"/>
            <a:ext cx="809625" cy="276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endCxn id="47" idx="1"/>
          </p:cNvCxnSpPr>
          <p:nvPr/>
        </p:nvCxnSpPr>
        <p:spPr>
          <a:xfrm>
            <a:off x="9405937" y="5887896"/>
            <a:ext cx="915150" cy="633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endCxn id="48" idx="1"/>
          </p:cNvCxnSpPr>
          <p:nvPr/>
        </p:nvCxnSpPr>
        <p:spPr>
          <a:xfrm>
            <a:off x="9620250" y="4453890"/>
            <a:ext cx="934200" cy="7486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228600" y="5250180"/>
            <a:ext cx="828675" cy="723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9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Ученические столы для сборки роботов</a:t>
            </a:r>
            <a:endParaRPr lang="ru-RU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52400" y="2906395"/>
            <a:ext cx="857250" cy="3619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9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Ученические стулья</a:t>
            </a:r>
            <a:endParaRPr lang="ru-RU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0321087" y="5817870"/>
            <a:ext cx="1352550" cy="2667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Стол учительский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10554450" y="5002530"/>
            <a:ext cx="1009650" cy="4000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ученический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стол</a:t>
            </a:r>
          </a:p>
        </p:txBody>
      </p: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2015027" y="96618"/>
            <a:ext cx="760522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 зонирование кабинета «Робототехники» МБУ ДО СЮТ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с.Иглино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Общая площадь 47,5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кв.м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68"/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21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172" y="2120087"/>
            <a:ext cx="9253720" cy="35239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9615" y="115330"/>
            <a:ext cx="6610841" cy="312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17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2723" y="-633650"/>
            <a:ext cx="10313773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 smtClean="0"/>
              <a:t>П</a:t>
            </a:r>
          </a:p>
          <a:p>
            <a:pPr algn="ctr"/>
            <a:endParaRPr lang="ru-RU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Планируемые результаты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Предметные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результаты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- 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знание способов отладки и тестирования разработанной модели/робота;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      - умение составлять технический паспорт модели; 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      - умения записывать алгоритм, способы разработки программы в среде программирования LEGO;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    -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знание основных способов поиска, сбора, обработки, анализа, организации, передачи и интерпретации информации в ходе технического творчества;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- знание элементов и базовых конструкций модели, этапов и способов построения и программирования моделей;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- знание основных этапов и принципов совместной работы над проектом, способов распределения функций и ролей в совместной деятельности; 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-знание основных элементов конструктора LEGO, технических особенностей различных моделей, сооружений и механизмов;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-знание компьютерной среды, включающей в себя графический язык программирования;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-  знание конструктивных особенностей модели, технические способы описания конструкции модели, этапы разработки и конструирования модели.</a:t>
            </a:r>
          </a:p>
        </p:txBody>
      </p:sp>
    </p:spTree>
    <p:extLst>
      <p:ext uri="{BB962C8B-B14F-4D97-AF65-F5344CB8AC3E}">
        <p14:creationId xmlns:p14="http://schemas.microsoft.com/office/powerpoint/2010/main" val="274620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8985" y="0"/>
            <a:ext cx="11763633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        </a:t>
            </a:r>
          </a:p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         Личностные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результаты: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      -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формирование ответственного отношения к учению, готовности и способности обучающихся к саморазвитию и самообразованию;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- формирование целостного мировоззрения, соответствующего современному уровню развития науки и общественной практики;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- формирование осознанного, уважительного и доброжелательного отношения к другому человеку, его мнению, готовности и способности вести диалог с другими людьми и достигать в нём взаимопонимания;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- формирование коммуникативной компетентности в общении и сотрудничестве со сверстниками, детьми старшего и младшего возраста, взрослыми в процессе образовательной, общественно полезной, учебно-исследовательской, творческой и других видов деятельности;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- формирование ценности здорового и безопасного образа жизни; усвоение правил индивидуального и коллективного безопасного поведения в чрезвычайных ситуациях, угрожающих жизни и здоровью людей, правил поведения на транспорте и на дорогах;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- формирование основ экологической культуры соответствующей современному уровню экологического мышления, развитие опыта экологически ориентированной рефлексивно-оценочной и практической деятельности в жизненных ситуациях;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- формирование универсальных способов мыслительной деятельности (абстрактно-логического мышления, памяти, внимания, творческого воображения, умения производить логические операции).</a:t>
            </a:r>
          </a:p>
        </p:txBody>
      </p:sp>
    </p:spTree>
    <p:extLst>
      <p:ext uri="{BB962C8B-B14F-4D97-AF65-F5344CB8AC3E}">
        <p14:creationId xmlns:p14="http://schemas.microsoft.com/office/powerpoint/2010/main" val="122330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9686" y="751344"/>
            <a:ext cx="102231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 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Метапредметные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результаты: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- ориентироваться в своей системе знаний: отличать новое знание от известного;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- перерабатывать полученную информацию: делать выводы в результате совместной работы группы, сравнивать и группировать предметы и их образы.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- работать по предложенным инструкциям и самостоятельно;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- излагать мысли в четкой логической последовательности, отстаивать свою точку зрения, анализировать ситуацию и самостоятельно находить ответы на вопросы путем логических рассуждений;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- определять и формировать цель деятельности на занятии с помощью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учителя.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- работать в группе и коллективе; уметь рассказывать о проекте;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- работать над проектом в команде, эффективно распределять обязанности.</a:t>
            </a:r>
          </a:p>
        </p:txBody>
      </p:sp>
    </p:spTree>
    <p:extLst>
      <p:ext uri="{BB962C8B-B14F-4D97-AF65-F5344CB8AC3E}">
        <p14:creationId xmlns:p14="http://schemas.microsoft.com/office/powerpoint/2010/main" val="2981920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081" y="172995"/>
            <a:ext cx="11738919" cy="6409037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4300151" y="547815"/>
            <a:ext cx="4917990" cy="2117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БЮДЖЕТ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</a:rPr>
              <a:t>ПРОЕКТА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</a:rPr>
              <a:t>454 221,46 руб.</a:t>
            </a:r>
          </a:p>
        </p:txBody>
      </p:sp>
    </p:spTree>
    <p:extLst>
      <p:ext uri="{BB962C8B-B14F-4D97-AF65-F5344CB8AC3E}">
        <p14:creationId xmlns:p14="http://schemas.microsoft.com/office/powerpoint/2010/main" val="41205892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26</TotalTime>
  <Words>478</Words>
  <Application>Microsoft Office PowerPoint</Application>
  <PresentationFormat>Широкоэкранный</PresentationFormat>
  <Paragraphs>57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Times New Roman</vt:lpstr>
      <vt:lpstr>Trebuchet MS</vt:lpstr>
      <vt:lpstr>Tw Cen MT</vt:lpstr>
      <vt:lpstr>Контур</vt:lpstr>
      <vt:lpstr> Создание новых мест дополнительного образования детей в Республике Башкортостан 2020-2024 гг.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новых мест дополнительного образования детей в Республике Башкортостан 2020-2024 гг.</dc:title>
  <dc:creator>Admin</dc:creator>
  <cp:lastModifiedBy>Admin</cp:lastModifiedBy>
  <cp:revision>3</cp:revision>
  <dcterms:created xsi:type="dcterms:W3CDTF">2022-01-20T08:33:42Z</dcterms:created>
  <dcterms:modified xsi:type="dcterms:W3CDTF">2022-01-20T08:59:55Z</dcterms:modified>
</cp:coreProperties>
</file>